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7" r:id="rId2"/>
    <p:sldId id="268" r:id="rId3"/>
    <p:sldId id="277" r:id="rId4"/>
    <p:sldId id="261" r:id="rId5"/>
    <p:sldId id="264" r:id="rId6"/>
    <p:sldId id="262" r:id="rId7"/>
    <p:sldId id="263" r:id="rId8"/>
    <p:sldId id="265" r:id="rId9"/>
    <p:sldId id="266" r:id="rId10"/>
    <p:sldId id="273" r:id="rId11"/>
    <p:sldId id="278" r:id="rId12"/>
    <p:sldId id="274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ABD4B-EE59-4A4C-939D-6BCC9148C460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7D5A-8285-44CC-9C72-5F392F0000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935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D28E66-F71A-4861-99A9-B25C60A0C852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017F7CB-72AC-4AF7-89EB-5E4742FA7E0A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1916832"/>
            <a:ext cx="9144000" cy="273921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ESTRUCTURA CURRICULAR</a:t>
            </a:r>
            <a:endParaRPr lang="es-E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ingeni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571480"/>
            <a:ext cx="2724150" cy="3810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142852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QUE PUEDEN ESTUDIAR NUESTROS ESTUDIANTES: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4282" y="1214422"/>
            <a:ext cx="82868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 </a:t>
            </a:r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Control de Calidad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Tecnología en Higiene, Seguridad </a:t>
            </a:r>
          </a:p>
          <a:p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Salud  Ocupacional  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 </a:t>
            </a:r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Producción Industrial </a:t>
            </a:r>
          </a:p>
          <a:p>
            <a:endParaRPr lang="es-C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Ingeniería  Industrial</a:t>
            </a:r>
          </a:p>
          <a:p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Ingeniería  de Procesos</a:t>
            </a:r>
          </a:p>
          <a:p>
            <a:pPr>
              <a:buFont typeface="Arial" pitchFamily="34" charset="0"/>
              <a:buChar char="•"/>
            </a:pP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Ingeniería Química</a:t>
            </a:r>
          </a:p>
          <a:p>
            <a:pPr>
              <a:buFont typeface="Arial" pitchFamily="34" charset="0"/>
              <a:buChar char="•"/>
            </a:pPr>
            <a:endParaRPr lang="es-C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buFont typeface="Arial" pitchFamily="34" charset="0"/>
              <a:buChar char="•"/>
            </a:pPr>
            <a:endParaRPr lang="es-CO" dirty="0"/>
          </a:p>
        </p:txBody>
      </p:sp>
      <p:pic>
        <p:nvPicPr>
          <p:cNvPr id="10" name="9 Imagen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10" y="4068346"/>
            <a:ext cx="3929090" cy="278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825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1196753"/>
            <a:ext cx="8568952" cy="5472608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s-CO" dirty="0" smtClean="0"/>
              <a:t>La especialidad AQI esta articulada con </a:t>
            </a:r>
          </a:p>
          <a:p>
            <a:pPr marL="109728" indent="0">
              <a:buNone/>
            </a:pPr>
            <a:r>
              <a:rPr lang="es-CO" dirty="0" smtClean="0"/>
              <a:t>el Servicio Nacional de Aprendizaje SENA</a:t>
            </a:r>
          </a:p>
          <a:p>
            <a:pPr marL="109728" indent="0">
              <a:buNone/>
            </a:pPr>
            <a:r>
              <a:rPr lang="es-CO" dirty="0" smtClean="0"/>
              <a:t>y con </a:t>
            </a:r>
          </a:p>
          <a:p>
            <a:pPr marL="109728" indent="0">
              <a:buNone/>
            </a:pPr>
            <a:r>
              <a:rPr lang="es-CO" dirty="0" smtClean="0"/>
              <a:t>La Fundación Universitaria </a:t>
            </a:r>
          </a:p>
          <a:p>
            <a:pPr marL="109728" indent="0">
              <a:buNone/>
            </a:pPr>
            <a:r>
              <a:rPr lang="es-CO" dirty="0" smtClean="0"/>
              <a:t>Tecnológico Comfenalco FUTCO</a:t>
            </a:r>
          </a:p>
          <a:p>
            <a:pPr marL="109728" indent="0">
              <a:buNone/>
            </a:pPr>
            <a:endParaRPr lang="es-CO" dirty="0"/>
          </a:p>
          <a:p>
            <a:pPr marL="109728" indent="0">
              <a:buNone/>
            </a:pPr>
            <a:r>
              <a:rPr lang="es-CO" dirty="0" smtClean="0"/>
              <a:t>VENTAJAS:</a:t>
            </a:r>
          </a:p>
          <a:p>
            <a:pPr marL="109728" indent="0">
              <a:buNone/>
            </a:pPr>
            <a:r>
              <a:rPr lang="es-CO" dirty="0" smtClean="0"/>
              <a:t>El estudiante una vez termine la especialidad</a:t>
            </a:r>
          </a:p>
          <a:p>
            <a:pPr marL="109728" indent="0">
              <a:buNone/>
            </a:pPr>
            <a:r>
              <a:rPr lang="es-CO" dirty="0" smtClean="0"/>
              <a:t>Entra directamente al tercer semestre de la Tecnología ya sea en el SENA o en Tecnológico de Comfenalco</a:t>
            </a:r>
          </a:p>
          <a:p>
            <a:pPr marL="109728" indent="0">
              <a:buNone/>
            </a:pPr>
            <a:r>
              <a:rPr lang="es-CO" dirty="0" smtClean="0"/>
              <a:t>Una vez termine la tecnología en el tecnológico Comfenalco puede continuar sus estudios por dos años adicionales para salir como profesional universitario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400" dirty="0" smtClean="0"/>
              <a:t>ARTICULACIÓN </a:t>
            </a:r>
            <a:endParaRPr lang="es-CO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6" y="260648"/>
            <a:ext cx="993956" cy="92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76" y="1223593"/>
            <a:ext cx="1032308" cy="105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024" y="2420888"/>
            <a:ext cx="1186368" cy="115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1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¿</a:t>
            </a:r>
            <a:r>
              <a:rPr lang="es-CO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DONDE PUEDEN LABORAR?</a:t>
            </a:r>
          </a:p>
        </p:txBody>
      </p:sp>
      <p:pic>
        <p:nvPicPr>
          <p:cNvPr id="7" name="6 Imagen" descr="6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14356"/>
            <a:ext cx="2857500" cy="2286000"/>
          </a:xfrm>
          <a:prstGeom prst="rect">
            <a:avLst/>
          </a:prstGeom>
        </p:spPr>
      </p:pic>
      <p:pic>
        <p:nvPicPr>
          <p:cNvPr id="8" name="7 Imagen" descr="6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642918"/>
            <a:ext cx="2857500" cy="2286000"/>
          </a:xfrm>
          <a:prstGeom prst="rect">
            <a:avLst/>
          </a:prstGeom>
        </p:spPr>
      </p:pic>
      <p:pic>
        <p:nvPicPr>
          <p:cNvPr id="9" name="8 Imagen" descr="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214546" cy="1731586"/>
          </a:xfrm>
          <a:prstGeom prst="rect">
            <a:avLst/>
          </a:prstGeom>
        </p:spPr>
      </p:pic>
      <p:pic>
        <p:nvPicPr>
          <p:cNvPr id="12" name="11 Imagen" descr="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3389449"/>
            <a:ext cx="2428892" cy="585536"/>
          </a:xfrm>
          <a:prstGeom prst="rect">
            <a:avLst/>
          </a:prstGeom>
        </p:spPr>
      </p:pic>
      <p:pic>
        <p:nvPicPr>
          <p:cNvPr id="13" name="12 Imagen" descr="6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1000108"/>
            <a:ext cx="2428892" cy="1656062"/>
          </a:xfrm>
          <a:prstGeom prst="rect">
            <a:avLst/>
          </a:prstGeom>
        </p:spPr>
      </p:pic>
      <p:pic>
        <p:nvPicPr>
          <p:cNvPr id="14" name="13 Imagen" descr="6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642918"/>
            <a:ext cx="2428904" cy="1730178"/>
          </a:xfrm>
          <a:prstGeom prst="rect">
            <a:avLst/>
          </a:prstGeom>
        </p:spPr>
      </p:pic>
      <p:pic>
        <p:nvPicPr>
          <p:cNvPr id="15" name="14 Imagen" descr="6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0100" y="4861442"/>
            <a:ext cx="2071702" cy="1067888"/>
          </a:xfrm>
          <a:prstGeom prst="rect">
            <a:avLst/>
          </a:prstGeom>
        </p:spPr>
      </p:pic>
      <p:pic>
        <p:nvPicPr>
          <p:cNvPr id="16" name="15 Imagen" descr="6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5105" y="4572008"/>
            <a:ext cx="1908927" cy="2286000"/>
          </a:xfrm>
          <a:prstGeom prst="rect">
            <a:avLst/>
          </a:prstGeom>
        </p:spPr>
      </p:pic>
      <p:pic>
        <p:nvPicPr>
          <p:cNvPr id="17" name="16 Imagen" descr="6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4546" y="3306009"/>
            <a:ext cx="1928826" cy="1053894"/>
          </a:xfrm>
          <a:prstGeom prst="rect">
            <a:avLst/>
          </a:prstGeom>
        </p:spPr>
      </p:pic>
      <p:pic>
        <p:nvPicPr>
          <p:cNvPr id="18" name="17 Imagen" descr="67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9454" y="3357562"/>
            <a:ext cx="2071714" cy="838958"/>
          </a:xfrm>
          <a:prstGeom prst="rect">
            <a:avLst/>
          </a:prstGeom>
        </p:spPr>
      </p:pic>
      <p:pic>
        <p:nvPicPr>
          <p:cNvPr id="19" name="18 Imagen" descr="67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3372" y="5000636"/>
            <a:ext cx="2500330" cy="1223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4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-27384"/>
            <a:ext cx="9144000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ANALISIS QUIMICO INDUSTRIAL</a:t>
            </a:r>
            <a:endParaRPr lang="es-E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7124" y="1268760"/>
            <a:ext cx="4355976" cy="42165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AÑO UNO</a:t>
            </a:r>
          </a:p>
          <a:p>
            <a:pPr algn="ctr"/>
            <a:endParaRPr lang="es-CO" sz="2000" b="1" dirty="0" smtClean="0"/>
          </a:p>
          <a:p>
            <a:pPr algn="ctr"/>
            <a:endParaRPr lang="es-CO" sz="2000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1600" dirty="0" smtClean="0"/>
              <a:t>Aplicación de Fenómenos Químicos I (AFQ).</a:t>
            </a:r>
          </a:p>
          <a:p>
            <a:pPr marL="457200" indent="-457200" algn="just"/>
            <a:endParaRPr lang="es-CO" sz="1600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es-CO" sz="16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1600" dirty="0" smtClean="0"/>
              <a:t>Principios y procedimiento de muestreo químico (PPMQ)</a:t>
            </a:r>
          </a:p>
          <a:p>
            <a:pPr marL="457200" indent="-457200" algn="just"/>
            <a:endParaRPr lang="es-CO" sz="1600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es-CO" sz="16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1600" dirty="0" smtClean="0"/>
              <a:t>Organización y Almacenamiento de productos químicos (OAPQ).</a:t>
            </a:r>
          </a:p>
          <a:p>
            <a:pPr marL="457200" indent="-457200" algn="just"/>
            <a:endParaRPr lang="es-CO" sz="1600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es-CO" sz="16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1600" dirty="0"/>
              <a:t>Transversalidad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44008" y="1268760"/>
            <a:ext cx="4355976" cy="42165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AÑO DOS</a:t>
            </a:r>
          </a:p>
          <a:p>
            <a:pPr algn="ctr"/>
            <a:endParaRPr lang="es-CO" sz="2000" b="1" dirty="0" smtClean="0"/>
          </a:p>
          <a:p>
            <a:pPr algn="ctr"/>
            <a:endParaRPr lang="es-CO" sz="2000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1600" dirty="0" smtClean="0"/>
              <a:t>Aplicación de Fenómenos Químicos II (AFQ).</a:t>
            </a:r>
          </a:p>
          <a:p>
            <a:pPr marL="457200" indent="-457200" algn="just"/>
            <a:endParaRPr lang="es-CO" sz="1600" dirty="0" smtClean="0"/>
          </a:p>
          <a:p>
            <a:pPr marL="457200" indent="-457200" algn="just"/>
            <a:endParaRPr lang="es-CO" sz="1600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es-CO" sz="16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1600" dirty="0" smtClean="0"/>
              <a:t>Control de Calidad (CC)</a:t>
            </a:r>
          </a:p>
          <a:p>
            <a:pPr marL="457200" indent="-457200" algn="just"/>
            <a:endParaRPr lang="es-CO" sz="1600" dirty="0" smtClean="0"/>
          </a:p>
          <a:p>
            <a:pPr marL="457200" indent="-457200" algn="just"/>
            <a:endParaRPr lang="es-CO" sz="1600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es-CO" sz="16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1600" dirty="0" smtClean="0"/>
              <a:t>Análisis Técnico Instrumental (ATI)</a:t>
            </a:r>
          </a:p>
          <a:p>
            <a:pPr marL="457200" indent="-457200" algn="just"/>
            <a:endParaRPr lang="es-CO" sz="1600" dirty="0" smtClean="0"/>
          </a:p>
          <a:p>
            <a:pPr marL="457200" indent="-457200" algn="just"/>
            <a:endParaRPr lang="es-CO" sz="16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s-CO" sz="1600" dirty="0"/>
              <a:t>Transversalidad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8520" y="5605869"/>
            <a:ext cx="8927976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 CONTROL DE CALIDAD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AQI</a:t>
            </a:r>
            <a:endParaRPr lang="es-E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0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348880"/>
            <a:ext cx="9144000" cy="163121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COMPETENCIAS</a:t>
            </a:r>
            <a:endParaRPr lang="es-ES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42852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APLICA LOS FENOMENOS QUIMICOS EN LA INDUSTRIA</a:t>
            </a:r>
          </a:p>
        </p:txBody>
      </p:sp>
      <p:pic>
        <p:nvPicPr>
          <p:cNvPr id="11" name="10 Imagen" descr="cromato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374" y="1628800"/>
            <a:ext cx="2396426" cy="3744416"/>
          </a:xfrm>
          <a:prstGeom prst="rect">
            <a:avLst/>
          </a:prstGeom>
        </p:spPr>
      </p:pic>
      <p:pic>
        <p:nvPicPr>
          <p:cNvPr id="13" name="12 Imagen" descr="TITULAC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1694" y="1628800"/>
            <a:ext cx="2486770" cy="4464495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4372742" y="6097341"/>
            <a:ext cx="50760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AFQ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APLICACIÓN DE FENOMENOS QUIMICOS</a:t>
            </a:r>
            <a:endParaRPr lang="es-E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79" y="1497469"/>
            <a:ext cx="3489894" cy="400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6632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Realizar los procedimientos de muestreo para análisis químico de acuerdo con los protocolos</a:t>
            </a:r>
          </a:p>
        </p:txBody>
      </p:sp>
      <p:pic>
        <p:nvPicPr>
          <p:cNvPr id="4" name="3 Imagen" descr="foto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2730" y="1580238"/>
            <a:ext cx="2987824" cy="4437112"/>
          </a:xfrm>
          <a:prstGeom prst="rect">
            <a:avLst/>
          </a:prstGeom>
        </p:spPr>
      </p:pic>
      <p:pic>
        <p:nvPicPr>
          <p:cNvPr id="5" name="4 Imagen" descr="agualab_pic1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916832"/>
            <a:ext cx="2448272" cy="3672408"/>
          </a:xfrm>
          <a:prstGeom prst="rect">
            <a:avLst/>
          </a:prstGeom>
        </p:spPr>
      </p:pic>
      <p:pic>
        <p:nvPicPr>
          <p:cNvPr id="6" name="5 Imagen" descr="Reagenzgl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509728"/>
            <a:ext cx="3308085" cy="248106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741132" y="6097341"/>
            <a:ext cx="4355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PPMQ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Procedimiento y principio de muestreo químico</a:t>
            </a:r>
            <a:endParaRPr lang="es-ES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images (2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8890" y="4244534"/>
            <a:ext cx="4325525" cy="194421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0" y="116632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Realizar los procedimientos de  ORGANIZACIÓN Y ALMACENAMIENTO DE PRODUCTOS químico de acuerdo con los protocolos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724670" y="5980111"/>
            <a:ext cx="5419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OAPQ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OPERACIÓN Y ALMACENAMIENTO DE PRODUCTOS QUIMICOS</a:t>
            </a:r>
          </a:p>
        </p:txBody>
      </p:sp>
      <p:pic>
        <p:nvPicPr>
          <p:cNvPr id="7" name="6 Imagen" descr="rombo de segurid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432" y="1340768"/>
            <a:ext cx="2854416" cy="3129762"/>
          </a:xfrm>
          <a:prstGeom prst="rect">
            <a:avLst/>
          </a:prstGeom>
        </p:spPr>
      </p:pic>
      <p:pic>
        <p:nvPicPr>
          <p:cNvPr id="10" name="9 Imagen" descr="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856617"/>
            <a:ext cx="3635896" cy="3084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6632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EJECUTAR TECNICAS INSTRUMENTALES DE ANALISIS DE ACUERDO CON LOS PROTOCOLOS Y NATURALEZA DE LA MUESTRA.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908720" y="5877272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ATI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ANALISIS TECNICO INSTRUMENTAL</a:t>
            </a:r>
          </a:p>
        </p:txBody>
      </p:sp>
      <p:pic>
        <p:nvPicPr>
          <p:cNvPr id="12" name="11 Imagen" descr="images 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816424" cy="3096344"/>
          </a:xfrm>
          <a:prstGeom prst="rect">
            <a:avLst/>
          </a:prstGeom>
        </p:spPr>
      </p:pic>
      <p:pic>
        <p:nvPicPr>
          <p:cNvPr id="13" name="12 Imagen" descr="laboratorio-avalquimic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0354" y="1556792"/>
            <a:ext cx="4624134" cy="3980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6632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APLICAR LAS NORMAS Y ESTANDARES INSTERNACIONALES A MATERIAS PRIMAS, PROCESOS Y PRODUCTO TERMINADO PARA MEJORAR SU CALIDAD.</a:t>
            </a:r>
            <a:endParaRPr lang="es-E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702894" y="5806934"/>
            <a:ext cx="5652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CC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CONTROL DE CALIDAD DE MATERIA PRIMA, PROCESO Y PRODUCTO TERMINADO</a:t>
            </a:r>
          </a:p>
        </p:txBody>
      </p:sp>
      <p:pic>
        <p:nvPicPr>
          <p:cNvPr id="6" name="5 Imagen" descr="images (2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2520280" cy="4320480"/>
          </a:xfrm>
          <a:prstGeom prst="rect">
            <a:avLst/>
          </a:prstGeom>
        </p:spPr>
      </p:pic>
      <p:pic>
        <p:nvPicPr>
          <p:cNvPr id="7" name="6 Imagen" descr="images (2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412776"/>
            <a:ext cx="3240360" cy="2273088"/>
          </a:xfrm>
          <a:prstGeom prst="rect">
            <a:avLst/>
          </a:prstGeom>
        </p:spPr>
      </p:pic>
      <p:pic>
        <p:nvPicPr>
          <p:cNvPr id="9" name="8 Imagen" descr="images (2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789040"/>
            <a:ext cx="3240360" cy="1944216"/>
          </a:xfrm>
          <a:prstGeom prst="rect">
            <a:avLst/>
          </a:prstGeom>
        </p:spPr>
      </p:pic>
      <p:pic>
        <p:nvPicPr>
          <p:cNvPr id="10" name="9 Imagen" descr="images (2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412776"/>
            <a:ext cx="252028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281</Words>
  <Application>Microsoft Office PowerPoint</Application>
  <PresentationFormat>Presentación en pantalla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ARTICULACIÓN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IECASD</cp:lastModifiedBy>
  <cp:revision>42</cp:revision>
  <dcterms:created xsi:type="dcterms:W3CDTF">2011-03-01T02:00:33Z</dcterms:created>
  <dcterms:modified xsi:type="dcterms:W3CDTF">2013-02-19T18:44:14Z</dcterms:modified>
</cp:coreProperties>
</file>