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76" r:id="rId3"/>
    <p:sldId id="278" r:id="rId4"/>
    <p:sldId id="279" r:id="rId5"/>
    <p:sldId id="280" r:id="rId6"/>
    <p:sldId id="281" r:id="rId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ABD4B-EE59-4A4C-939D-6BCC9148C460}" type="datetimeFigureOut">
              <a:rPr lang="es-CO" smtClean="0"/>
              <a:t>19/02/2013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B7D5A-8285-44CC-9C72-5F392F0000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9350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C18A0-E1E9-47F4-96F7-18B5211F1B44}" type="slidenum">
              <a:rPr lang="es-CO" smtClean="0">
                <a:solidFill>
                  <a:prstClr val="black"/>
                </a:solidFill>
              </a:rPr>
              <a:pPr/>
              <a:t>3</a:t>
            </a:fld>
            <a:endParaRPr lang="es-CO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9D28E66-F71A-4861-99A9-B25C60A0C852}" type="datetimeFigureOut">
              <a:rPr lang="es-CO" smtClean="0"/>
              <a:t>19/02/2013</a:t>
            </a:fld>
            <a:endParaRPr lang="es-CO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CO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017F7CB-72AC-4AF7-89EB-5E4742FA7E0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28E66-F71A-4861-99A9-B25C60A0C852}" type="datetimeFigureOut">
              <a:rPr lang="es-CO" smtClean="0"/>
              <a:t>19/02/2013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7F7CB-72AC-4AF7-89EB-5E4742FA7E0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28E66-F71A-4861-99A9-B25C60A0C852}" type="datetimeFigureOut">
              <a:rPr lang="es-CO" smtClean="0"/>
              <a:t>19/02/2013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7F7CB-72AC-4AF7-89EB-5E4742FA7E0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28E66-F71A-4861-99A9-B25C60A0C852}" type="datetimeFigureOut">
              <a:rPr lang="es-CO" smtClean="0"/>
              <a:t>19/02/2013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7F7CB-72AC-4AF7-89EB-5E4742FA7E0A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28E66-F71A-4861-99A9-B25C60A0C852}" type="datetimeFigureOut">
              <a:rPr lang="es-CO" smtClean="0"/>
              <a:t>19/02/2013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7F7CB-72AC-4AF7-89EB-5E4742FA7E0A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28E66-F71A-4861-99A9-B25C60A0C852}" type="datetimeFigureOut">
              <a:rPr lang="es-CO" smtClean="0"/>
              <a:t>19/02/2013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7F7CB-72AC-4AF7-89EB-5E4742FA7E0A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28E66-F71A-4861-99A9-B25C60A0C852}" type="datetimeFigureOut">
              <a:rPr lang="es-CO" smtClean="0"/>
              <a:t>19/02/2013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7F7CB-72AC-4AF7-89EB-5E4742FA7E0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28E66-F71A-4861-99A9-B25C60A0C852}" type="datetimeFigureOut">
              <a:rPr lang="es-CO" smtClean="0"/>
              <a:t>19/02/2013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7F7CB-72AC-4AF7-89EB-5E4742FA7E0A}" type="slidenum">
              <a:rPr lang="es-CO" smtClean="0"/>
              <a:t>‹Nº›</a:t>
            </a:fld>
            <a:endParaRPr lang="es-CO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28E66-F71A-4861-99A9-B25C60A0C852}" type="datetimeFigureOut">
              <a:rPr lang="es-CO" smtClean="0"/>
              <a:t>19/02/2013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7F7CB-72AC-4AF7-89EB-5E4742FA7E0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9D28E66-F71A-4861-99A9-B25C60A0C852}" type="datetimeFigureOut">
              <a:rPr lang="es-CO" smtClean="0"/>
              <a:t>19/02/2013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7F7CB-72AC-4AF7-89EB-5E4742FA7E0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9D28E66-F71A-4861-99A9-B25C60A0C852}" type="datetimeFigureOut">
              <a:rPr lang="es-CO" smtClean="0"/>
              <a:t>19/02/2013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017F7CB-72AC-4AF7-89EB-5E4742FA7E0A}" type="slidenum">
              <a:rPr lang="es-CO" smtClean="0"/>
              <a:t>‹Nº›</a:t>
            </a:fld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9D28E66-F71A-4861-99A9-B25C60A0C852}" type="datetimeFigureOut">
              <a:rPr lang="es-CO" smtClean="0"/>
              <a:t>19/02/2013</a:t>
            </a:fld>
            <a:endParaRPr lang="es-CO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CO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017F7CB-72AC-4AF7-89EB-5E4742FA7E0A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6804" y="594928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NODO PETROQUIMICO Y PLASTICOS</a:t>
            </a:r>
            <a:endParaRPr lang="es-ES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0" y="1772816"/>
            <a:ext cx="842442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404664"/>
            <a:ext cx="8568952" cy="6264696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s-CO" sz="3200" b="1" dirty="0" smtClean="0"/>
              <a:t>NODO PETROQUÍMICO Y PLÁSTICO</a:t>
            </a:r>
            <a:endParaRPr lang="es-CO" b="1" dirty="0" smtClean="0">
              <a:solidFill>
                <a:srgbClr val="00B050"/>
              </a:solidFill>
            </a:endParaRPr>
          </a:p>
          <a:p>
            <a:pPr marL="109728" indent="0">
              <a:buNone/>
            </a:pPr>
            <a:r>
              <a:rPr lang="es-CO" b="1" dirty="0" smtClean="0">
                <a:solidFill>
                  <a:srgbClr val="00B050"/>
                </a:solidFill>
              </a:rPr>
              <a:t>Nodo:</a:t>
            </a:r>
            <a:r>
              <a:rPr lang="es-CO" b="1" dirty="0" smtClean="0"/>
              <a:t> </a:t>
            </a:r>
            <a:r>
              <a:rPr lang="es-CO" dirty="0" smtClean="0">
                <a:solidFill>
                  <a:srgbClr val="FF0000"/>
                </a:solidFill>
              </a:rPr>
              <a:t>Punto de concurrencia de varias especialidades afines.</a:t>
            </a:r>
            <a:endParaRPr lang="es-CO" dirty="0" smtClean="0">
              <a:solidFill>
                <a:srgbClr val="0070C0"/>
              </a:solidFill>
            </a:endParaRPr>
          </a:p>
          <a:p>
            <a:pPr marL="109728" indent="0">
              <a:buNone/>
            </a:pPr>
            <a:r>
              <a:rPr lang="es-CO" dirty="0" smtClean="0">
                <a:solidFill>
                  <a:srgbClr val="0070C0"/>
                </a:solidFill>
              </a:rPr>
              <a:t>Existen en la media técnica actualmente</a:t>
            </a:r>
          </a:p>
          <a:p>
            <a:pPr marL="109728" indent="0">
              <a:buNone/>
            </a:pPr>
            <a:r>
              <a:rPr lang="es-CO" dirty="0" smtClean="0">
                <a:solidFill>
                  <a:srgbClr val="0070C0"/>
                </a:solidFill>
              </a:rPr>
              <a:t>Cinco Nodos a saber:</a:t>
            </a:r>
          </a:p>
          <a:p>
            <a:pPr marL="109728" indent="0">
              <a:buNone/>
            </a:pPr>
            <a:r>
              <a:rPr lang="es-CO" sz="3200" b="1" dirty="0" smtClean="0">
                <a:solidFill>
                  <a:srgbClr val="7030A0"/>
                </a:solidFill>
              </a:rPr>
              <a:t>Petroquímica y Plástico (I.E. CASD)</a:t>
            </a:r>
          </a:p>
          <a:p>
            <a:pPr marL="109728" indent="0">
              <a:buNone/>
            </a:pPr>
            <a:r>
              <a:rPr lang="es-CO" sz="3200" b="1" dirty="0" smtClean="0">
                <a:solidFill>
                  <a:srgbClr val="7030A0"/>
                </a:solidFill>
              </a:rPr>
              <a:t>Petroquímica y Metalmecánica (INEM)</a:t>
            </a:r>
          </a:p>
          <a:p>
            <a:pPr marL="109728" indent="0">
              <a:buNone/>
            </a:pPr>
            <a:r>
              <a:rPr lang="es-CO" sz="3200" dirty="0" smtClean="0">
                <a:solidFill>
                  <a:srgbClr val="7030A0"/>
                </a:solidFill>
              </a:rPr>
              <a:t>Agroquímicos (I.E. Bayunca)</a:t>
            </a:r>
          </a:p>
          <a:p>
            <a:pPr marL="109728" indent="0">
              <a:buNone/>
            </a:pPr>
            <a:r>
              <a:rPr lang="es-CO" sz="3200" dirty="0" smtClean="0">
                <a:solidFill>
                  <a:srgbClr val="7030A0"/>
                </a:solidFill>
              </a:rPr>
              <a:t>Telemática (I.E. Liceo de Bolívar)</a:t>
            </a:r>
          </a:p>
          <a:p>
            <a:pPr marL="109728" indent="0">
              <a:buNone/>
            </a:pPr>
            <a:r>
              <a:rPr lang="es-CO" sz="3200" dirty="0" smtClean="0">
                <a:solidFill>
                  <a:srgbClr val="7030A0"/>
                </a:solidFill>
              </a:rPr>
              <a:t>Logística y puerto (I.E. Fernández Baena)</a:t>
            </a:r>
          </a:p>
          <a:p>
            <a:pPr marL="109728" indent="0">
              <a:buNone/>
            </a:pPr>
            <a:r>
              <a:rPr lang="es-CO" sz="3200" dirty="0" smtClean="0">
                <a:solidFill>
                  <a:srgbClr val="7030A0"/>
                </a:solidFill>
              </a:rPr>
              <a:t>Turismo (I.E. Nuestra Señora del Carmen)</a:t>
            </a:r>
          </a:p>
          <a:p>
            <a:pPr marL="624078" indent="-514350">
              <a:buAutoNum type="arabicPeriod"/>
            </a:pPr>
            <a:endParaRPr lang="es-CO" dirty="0" smtClean="0">
              <a:solidFill>
                <a:srgbClr val="0070C0"/>
              </a:solidFill>
            </a:endParaRPr>
          </a:p>
          <a:p>
            <a:pPr marL="109728" indent="0">
              <a:buNone/>
            </a:pPr>
            <a:endParaRPr lang="es-CO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42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2 Marcador de contenido"/>
          <p:cNvSpPr>
            <a:spLocks noGrp="1"/>
          </p:cNvSpPr>
          <p:nvPr>
            <p:ph idx="1"/>
          </p:nvPr>
        </p:nvSpPr>
        <p:spPr>
          <a:xfrm>
            <a:off x="673100" y="2000250"/>
            <a:ext cx="8042304" cy="4143375"/>
          </a:xfrm>
          <a:solidFill>
            <a:schemeClr val="tx2">
              <a:lumMod val="60000"/>
              <a:lumOff val="40000"/>
              <a:alpha val="57000"/>
            </a:schemeClr>
          </a:solidFill>
        </p:spPr>
        <p:txBody>
          <a:bodyPr>
            <a:normAutofit/>
          </a:bodyPr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s-CO" sz="2200" u="sng" dirty="0" smtClean="0">
                <a:solidFill>
                  <a:schemeClr val="tx2">
                    <a:lumMod val="75000"/>
                  </a:schemeClr>
                </a:solidFill>
              </a:rPr>
              <a:t>Operadores de Plantas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s-CO" sz="2200" u="sng" dirty="0" smtClean="0">
                <a:solidFill>
                  <a:schemeClr val="tx2">
                    <a:lumMod val="75000"/>
                  </a:schemeClr>
                </a:solidFill>
              </a:rPr>
              <a:t>Soldadores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s-CO" sz="2200" u="sng" dirty="0" smtClean="0">
                <a:solidFill>
                  <a:schemeClr val="tx2">
                    <a:lumMod val="75000"/>
                  </a:schemeClr>
                </a:solidFill>
              </a:rPr>
              <a:t>Instrumentistas y Mantenimiento electrónico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s-CO" sz="2200" dirty="0" smtClean="0">
                <a:solidFill>
                  <a:schemeClr val="tx2">
                    <a:lumMod val="75000"/>
                  </a:schemeClr>
                </a:solidFill>
              </a:rPr>
              <a:t>Tuberos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s-CO" sz="2200" u="sng" dirty="0" smtClean="0">
                <a:solidFill>
                  <a:schemeClr val="tx2">
                    <a:lumMod val="75000"/>
                  </a:schemeClr>
                </a:solidFill>
              </a:rPr>
              <a:t>Control de Calidad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s-CO" sz="2200" u="sng" dirty="0" smtClean="0">
                <a:solidFill>
                  <a:schemeClr val="tx2">
                    <a:lumMod val="75000"/>
                  </a:schemeClr>
                </a:solidFill>
              </a:rPr>
              <a:t>Analistas de laboratorio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s-CO" sz="2200" dirty="0" smtClean="0">
                <a:solidFill>
                  <a:schemeClr val="tx2">
                    <a:lumMod val="75000"/>
                  </a:schemeClr>
                </a:solidFill>
              </a:rPr>
              <a:t>Jefes y operarios de Innovación y nuevos productos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s-CO" sz="2200" dirty="0" smtClean="0">
                <a:solidFill>
                  <a:schemeClr val="tx2">
                    <a:lumMod val="75000"/>
                  </a:schemeClr>
                </a:solidFill>
              </a:rPr>
              <a:t>Operadores de montacargas y equipos de transporte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s-CO" sz="2200" dirty="0" smtClean="0">
                <a:solidFill>
                  <a:schemeClr val="tx2">
                    <a:lumMod val="75000"/>
                  </a:schemeClr>
                </a:solidFill>
              </a:rPr>
              <a:t>Auxiliares de Seguridad Industrial 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s-CO" sz="2200" dirty="0" smtClean="0">
                <a:solidFill>
                  <a:schemeClr val="tx2">
                    <a:lumMod val="75000"/>
                  </a:schemeClr>
                </a:solidFill>
              </a:rPr>
              <a:t>Empacadores</a:t>
            </a:r>
            <a:endParaRPr lang="es-ES" sz="2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1000125"/>
          </a:xfrm>
        </p:spPr>
        <p:txBody>
          <a:bodyPr>
            <a:noAutofit/>
          </a:bodyPr>
          <a:lstStyle/>
          <a:p>
            <a:pPr algn="ctr"/>
            <a:r>
              <a:rPr lang="es-CO" sz="3600" dirty="0" smtClean="0">
                <a:latin typeface="Copperplate Gothic Light" pitchFamily="34" charset="0"/>
              </a:rPr>
              <a:t>LOS </a:t>
            </a:r>
            <a:r>
              <a:rPr lang="es-CO" sz="3600" dirty="0" smtClean="0">
                <a:solidFill>
                  <a:srgbClr val="FF0000"/>
                </a:solidFill>
                <a:latin typeface="Copperplate Gothic Light" pitchFamily="34" charset="0"/>
              </a:rPr>
              <a:t>10</a:t>
            </a:r>
            <a:r>
              <a:rPr lang="es-CO" sz="3600" dirty="0" smtClean="0">
                <a:latin typeface="Copperplate Gothic Light" pitchFamily="34" charset="0"/>
              </a:rPr>
              <a:t> MÁS SOLICITADOS EN EL SECTOR INDUSTRIAL DE CARTAGENA</a:t>
            </a:r>
            <a:endParaRPr lang="es-ES" sz="3600" dirty="0" smtClean="0">
              <a:latin typeface="Copperplate Gothic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56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spc="300" dirty="0" smtClean="0">
                <a:ln w="11430" cmpd="sng">
                  <a:solidFill>
                    <a:srgbClr val="2DA2BF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228600">
                    <a:srgbClr val="DA1F28">
                      <a:satMod val="175000"/>
                      <a:alpha val="40000"/>
                    </a:srgbClr>
                  </a:glow>
                </a:effectLst>
              </a:rPr>
              <a:t>SECTOR DE APLICACION</a:t>
            </a:r>
            <a:endParaRPr lang="es-ES" sz="3200" b="1" spc="300" dirty="0">
              <a:ln w="11430" cmpd="sng">
                <a:solidFill>
                  <a:srgbClr val="2DA2BF">
                    <a:tint val="10000"/>
                  </a:srgbClr>
                </a:solidFill>
                <a:prstDash val="solid"/>
                <a:miter lim="800000"/>
              </a:ln>
              <a:solidFill>
                <a:prstClr val="white"/>
              </a:solidFill>
              <a:effectLst>
                <a:glow rad="228600">
                  <a:srgbClr val="DA1F28">
                    <a:satMod val="175000"/>
                    <a:alpha val="40000"/>
                  </a:srgbClr>
                </a:glow>
              </a:effectLst>
            </a:endParaRPr>
          </a:p>
        </p:txBody>
      </p:sp>
      <p:pic>
        <p:nvPicPr>
          <p:cNvPr id="4" name="3 Imagen" descr="gano-cafe-estud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548680"/>
            <a:ext cx="3275856" cy="630932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44016" y="620688"/>
            <a:ext cx="55801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El programa  de Análisis de Muestras Químicas y control de calidad  se creó para brindar al sector productivo: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55047" y="1629961"/>
            <a:ext cx="2021707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ES" sz="22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Farmacéutico</a:t>
            </a:r>
            <a:endParaRPr lang="es-CO" b="1" dirty="0">
              <a:solidFill>
                <a:prstClr val="black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23888" y="1988840"/>
            <a:ext cx="1628972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ES" sz="22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Cosmético</a:t>
            </a:r>
            <a:endParaRPr lang="es-CO" b="1" dirty="0">
              <a:solidFill>
                <a:prstClr val="black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31352" y="2348880"/>
            <a:ext cx="32403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Alimentos </a:t>
            </a:r>
            <a:r>
              <a:rPr lang="es-ES" sz="22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 bebidas</a:t>
            </a:r>
            <a:endParaRPr lang="es-CO" b="1" dirty="0">
              <a:solidFill>
                <a:prstClr val="black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54798" y="2710081"/>
            <a:ext cx="366541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Productos </a:t>
            </a:r>
            <a:r>
              <a:rPr lang="es-ES" sz="22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de aseo</a:t>
            </a:r>
            <a:endParaRPr lang="es-CO" b="1" dirty="0">
              <a:solidFill>
                <a:prstClr val="black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40619" y="3021666"/>
            <a:ext cx="208422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Agroquímicos</a:t>
            </a:r>
            <a:endParaRPr lang="es-CO" b="1" dirty="0">
              <a:solidFill>
                <a:prstClr val="black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48284" y="3379572"/>
            <a:ext cx="33565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Industria </a:t>
            </a:r>
            <a:r>
              <a:rPr lang="es-ES" sz="22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química</a:t>
            </a:r>
            <a:endParaRPr lang="es-CO" b="1" dirty="0">
              <a:solidFill>
                <a:prstClr val="black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48284" y="3717032"/>
            <a:ext cx="38068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Plásticos </a:t>
            </a:r>
            <a:r>
              <a:rPr lang="es-ES" sz="22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 sintéticos</a:t>
            </a:r>
            <a:endParaRPr lang="es-CO" b="1" dirty="0">
              <a:solidFill>
                <a:prstClr val="black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48284" y="4029778"/>
            <a:ext cx="19896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Petroquímico</a:t>
            </a:r>
            <a:endParaRPr lang="es-CO" b="1" dirty="0">
              <a:solidFill>
                <a:prstClr val="black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48284" y="4340390"/>
            <a:ext cx="21627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dirty="0" err="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Carboquímico</a:t>
            </a:r>
            <a:r>
              <a:rPr lang="es-ES" sz="22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lang="es-CO" b="1" dirty="0">
              <a:solidFill>
                <a:prstClr val="black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72998" y="4700430"/>
            <a:ext cx="44200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Análisis </a:t>
            </a:r>
            <a:r>
              <a:rPr lang="es-ES" sz="22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 tratamiento de </a:t>
            </a:r>
            <a:r>
              <a:rPr lang="es-ES" sz="22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aguas</a:t>
            </a:r>
            <a:endParaRPr lang="es-CO" b="1" dirty="0">
              <a:solidFill>
                <a:prstClr val="black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00530" y="5037890"/>
            <a:ext cx="317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Industria del papel</a:t>
            </a:r>
            <a:endParaRPr lang="es-CO" b="1" dirty="0">
              <a:solidFill>
                <a:prstClr val="black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72998" y="5373216"/>
            <a:ext cx="15504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Cementos</a:t>
            </a:r>
            <a:endParaRPr lang="es-CO" b="1" dirty="0">
              <a:solidFill>
                <a:prstClr val="black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879486" y="5686364"/>
            <a:ext cx="16914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Entre otros</a:t>
            </a:r>
            <a:endParaRPr lang="es-CO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63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spc="300" dirty="0" smtClean="0">
                <a:ln w="11430" cmpd="sng">
                  <a:solidFill>
                    <a:srgbClr val="2DA2BF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228600">
                    <a:srgbClr val="DA1F28">
                      <a:satMod val="175000"/>
                      <a:alpha val="40000"/>
                    </a:srgbClr>
                  </a:glow>
                </a:effectLst>
              </a:rPr>
              <a:t>TECNICO EN ANALISIS DE MUESTRAS QUIMICAS Y CONTROL DE CALIDAD</a:t>
            </a:r>
            <a:endParaRPr lang="es-ES" sz="2800" b="1" spc="300" dirty="0">
              <a:ln w="11430" cmpd="sng">
                <a:solidFill>
                  <a:srgbClr val="2DA2BF">
                    <a:tint val="10000"/>
                  </a:srgbClr>
                </a:solidFill>
                <a:prstDash val="solid"/>
                <a:miter lim="800000"/>
              </a:ln>
              <a:solidFill>
                <a:prstClr val="white"/>
              </a:solidFill>
              <a:effectLst>
                <a:glow rad="228600">
                  <a:srgbClr val="DA1F28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214810" y="1357298"/>
            <a:ext cx="4786346" cy="5143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prstClr val="white"/>
                </a:solidFill>
              </a:rPr>
              <a:t>ASPECTOS GENERALES:</a:t>
            </a:r>
          </a:p>
          <a:p>
            <a:pPr algn="ctr"/>
            <a:endParaRPr lang="es-ES" dirty="0" smtClean="0">
              <a:solidFill>
                <a:prstClr val="white"/>
              </a:solidFill>
            </a:endParaRPr>
          </a:p>
          <a:p>
            <a:pPr algn="just"/>
            <a:r>
              <a:rPr lang="es-ES" dirty="0" smtClean="0">
                <a:solidFill>
                  <a:prstClr val="white"/>
                </a:solidFill>
              </a:rPr>
              <a:t>El egresado de la Especialidad: Análisis Químico y Control de Calidad (AQI) del Nodo Petroquímico - Plástico de la Institución Educativa CASD Manuela Beltrán, desarrolla competencias básicas, genéricas y transversales encaminadas hacías la mejora continua de los procesos ejecutados en la industrias, capaz de interpretar  y buscar soluciones a la falta de calidad de materia prima, procesos y producto terminado, tendrá destrezas en  la toma, medidas de parámetros, conservación, custodia y análisis de muestras  químicas, en búsqueda de mejorar la calidad de los productos .</a:t>
            </a:r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21" name="20 Imagen" descr="Química_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3591008" cy="2664296"/>
          </a:xfrm>
          <a:prstGeom prst="rect">
            <a:avLst/>
          </a:prstGeom>
        </p:spPr>
      </p:pic>
      <p:pic>
        <p:nvPicPr>
          <p:cNvPr id="22" name="21 Imagen" descr="laboratorio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3912950"/>
            <a:ext cx="3744415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4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026mb0100200_46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4208" y="1628800"/>
            <a:ext cx="2758858" cy="5229200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0" y="-27384"/>
            <a:ext cx="9144000" cy="95410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es-ES" sz="2800" b="1" spc="300" dirty="0" smtClean="0">
              <a:ln w="11430" cmpd="sng">
                <a:solidFill>
                  <a:srgbClr val="2DA2BF">
                    <a:tint val="10000"/>
                  </a:srgbClr>
                </a:solidFill>
                <a:prstDash val="solid"/>
                <a:miter lim="800000"/>
              </a:ln>
              <a:solidFill>
                <a:prstClr val="white"/>
              </a:solidFill>
              <a:effectLst>
                <a:glow rad="228600">
                  <a:srgbClr val="DA1F28">
                    <a:satMod val="175000"/>
                    <a:alpha val="40000"/>
                  </a:srgbClr>
                </a:glow>
              </a:effectLst>
            </a:endParaRPr>
          </a:p>
          <a:p>
            <a:pPr algn="ctr">
              <a:defRPr/>
            </a:pPr>
            <a:r>
              <a:rPr lang="es-ES" sz="2800" b="1" spc="300" dirty="0" smtClean="0">
                <a:ln w="11430" cmpd="sng">
                  <a:solidFill>
                    <a:srgbClr val="2DA2BF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228600">
                    <a:srgbClr val="DA1F28">
                      <a:satMod val="175000"/>
                      <a:alpha val="40000"/>
                    </a:srgbClr>
                  </a:glow>
                </a:effectLst>
              </a:rPr>
              <a:t>CAMPO DE ACCION</a:t>
            </a:r>
            <a:endParaRPr lang="es-ES" sz="2800" b="1" spc="300" dirty="0">
              <a:ln w="11430" cmpd="sng">
                <a:solidFill>
                  <a:srgbClr val="2DA2BF">
                    <a:tint val="10000"/>
                  </a:srgbClr>
                </a:solidFill>
                <a:prstDash val="solid"/>
                <a:miter lim="800000"/>
              </a:ln>
              <a:solidFill>
                <a:prstClr val="white"/>
              </a:solidFill>
              <a:effectLst>
                <a:glow rad="228600">
                  <a:srgbClr val="DA1F28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6" name="3 CuadroTexto"/>
          <p:cNvSpPr txBox="1">
            <a:spLocks noChangeArrowheads="1"/>
          </p:cNvSpPr>
          <p:nvPr/>
        </p:nvSpPr>
        <p:spPr bwMode="auto">
          <a:xfrm>
            <a:off x="357219" y="1072954"/>
            <a:ext cx="8715375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O" sz="2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ANALISTA DE LABORATORIO</a:t>
            </a:r>
          </a:p>
          <a:p>
            <a:endParaRPr lang="es-CO" sz="24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CO" sz="2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AUXILIAR DE LABORATORIO</a:t>
            </a:r>
          </a:p>
          <a:p>
            <a:endParaRPr lang="es-CO" sz="24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CO" sz="2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CONTROL DE CALIDAD</a:t>
            </a:r>
          </a:p>
          <a:p>
            <a:endParaRPr lang="es-CO" sz="24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CO" sz="2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JEFE DE LABORATORIO DE ANALISIS</a:t>
            </a:r>
          </a:p>
          <a:p>
            <a:endParaRPr lang="es-CO" sz="24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CO" sz="2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INSPECTOR DE MATERIA PRIMA Y ALMACENAMIENTO</a:t>
            </a:r>
          </a:p>
          <a:p>
            <a:endParaRPr lang="es-CO" sz="24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CO" sz="2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INSPECTOR DE CALIDAD</a:t>
            </a:r>
          </a:p>
          <a:p>
            <a:endParaRPr lang="es-CO" sz="24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CO" sz="2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JEFE DE BODEGA</a:t>
            </a:r>
          </a:p>
          <a:p>
            <a:endParaRPr lang="es-CO" sz="20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endParaRPr lang="es-CO" sz="20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s-CO" sz="20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charset="0"/>
              <a:buChar char="•"/>
            </a:pPr>
            <a:endParaRPr lang="es-CO" dirty="0">
              <a:solidFill>
                <a:prstClr val="black"/>
              </a:solidFill>
              <a:latin typeface="Constantia" pitchFamily="18" charset="0"/>
            </a:endParaRPr>
          </a:p>
          <a:p>
            <a:endParaRPr lang="es-CO" dirty="0">
              <a:solidFill>
                <a:prstClr val="black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73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317</Words>
  <Application>Microsoft Office PowerPoint</Application>
  <PresentationFormat>Presentación en pantalla (4:3)</PresentationFormat>
  <Paragraphs>60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Concurrencia</vt:lpstr>
      <vt:lpstr>Presentación de PowerPoint</vt:lpstr>
      <vt:lpstr>Presentación de PowerPoint</vt:lpstr>
      <vt:lpstr>LOS 10 MÁS SOLICITADOS EN EL SECTOR INDUSTRIAL DE CARTAGENA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IECASD</cp:lastModifiedBy>
  <cp:revision>48</cp:revision>
  <dcterms:created xsi:type="dcterms:W3CDTF">2011-03-01T02:00:33Z</dcterms:created>
  <dcterms:modified xsi:type="dcterms:W3CDTF">2013-02-19T18:57:28Z</dcterms:modified>
</cp:coreProperties>
</file>